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74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405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406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43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0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1156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128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095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549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539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9592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139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089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69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494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67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630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2BB44-36D2-45B0-97B2-9DEB91662C47}" type="datetimeFigureOut">
              <a:rPr lang="en-CA" smtClean="0"/>
              <a:t>2019-04-19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5CC7787-5465-4F25-BBFD-AEB516B152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947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jfif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E64D-7453-4A54-BFAF-E4A779C1E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IBM advanced data science capstone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F9B12-BB7B-4F40-848C-71338520E8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Predicting Pulsars </a:t>
            </a:r>
          </a:p>
          <a:p>
            <a:r>
              <a:rPr lang="en-CA" dirty="0"/>
              <a:t>By: Vibhavi Peiris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9B889CD-C918-442F-AA0C-A0BC2E12F2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4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2"/>
    </mc:Choice>
    <mc:Fallback>
      <p:transition spd="slow" advTm="10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801B-D66E-4933-86E5-380D0317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Cleansing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1E126-D8FC-4CCC-9FAC-8E3D6BF12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Changed to column names to short ease to call and display</a:t>
            </a:r>
          </a:p>
          <a:p>
            <a:r>
              <a:rPr lang="en-CA" dirty="0"/>
              <a:t>Converted all the numerical values to double type for consistency and ease of use</a:t>
            </a:r>
          </a:p>
          <a:p>
            <a:r>
              <a:rPr lang="en-CA" dirty="0"/>
              <a:t>As well as normalized the values to help the ML models to converge easier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AD5EE-E013-41C0-85A9-4E5C7205A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697278"/>
            <a:ext cx="6018741" cy="2316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D91D1-649A-4A38-B2AB-E03259FBB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5936422"/>
            <a:ext cx="6018741" cy="89564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7D441F0-D74B-49E4-A8A5-4384743695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3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42"/>
    </mc:Choice>
    <mc:Fallback>
      <p:transition spd="slow" advTm="32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8590-3B2B-4B1C-A505-358D5336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Definition - Non Deep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E617-C070-40B3-BDC2-E6CA2A7F2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Used Logistic regression for non deep learning model since our predictor is categorical 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E0FC2-A4CE-49EB-A0E6-55CDCB53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307570"/>
            <a:ext cx="7954485" cy="173379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FC2CBD-E549-4C79-B2DF-0FFE4F107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57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10"/>
    </mc:Choice>
    <mc:Fallback>
      <p:transition spd="slow" advTm="52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18E1-44C8-44AB-B835-372C81BA9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 and Evaluation - Non Deep Learning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01CF-7DE7-4E2A-8217-90FBB8B3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6275916" cy="3602036"/>
          </a:xfrm>
        </p:spPr>
        <p:txBody>
          <a:bodyPr/>
          <a:lstStyle/>
          <a:p>
            <a:r>
              <a:rPr lang="en-CA" dirty="0"/>
              <a:t>The evaluation of the linear regression model did well for both the train and test set as seen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7D157-4973-41BB-A140-821D767E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38" y="1592754"/>
            <a:ext cx="5006812" cy="4884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0C59C-DA23-4275-AB37-E99147086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70" y="3177507"/>
            <a:ext cx="3877216" cy="171473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3A1617-2F1A-40E3-9A46-EEF15AE89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3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73"/>
    </mc:Choice>
    <mc:Fallback>
      <p:transition spd="slow" advTm="18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D91C-CED1-4970-88AB-7FB54CB2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Definition - Deep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9D4B-AB06-45ED-938D-D41E1946C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Used a 5 layer deep learning model</a:t>
            </a:r>
          </a:p>
          <a:p>
            <a:pPr lvl="1"/>
            <a:r>
              <a:rPr lang="en-CA" dirty="0"/>
              <a:t>Input layer using the </a:t>
            </a:r>
            <a:r>
              <a:rPr lang="en-CA" dirty="0" err="1"/>
              <a:t>Relu</a:t>
            </a:r>
            <a:r>
              <a:rPr lang="en-CA" dirty="0"/>
              <a:t> activation function</a:t>
            </a:r>
          </a:p>
          <a:p>
            <a:pPr lvl="1"/>
            <a:r>
              <a:rPr lang="en-CA" dirty="0"/>
              <a:t>Have a dropout layer of 0.5 to prevent overfitting</a:t>
            </a:r>
          </a:p>
          <a:p>
            <a:pPr lvl="1"/>
            <a:r>
              <a:rPr lang="en-CA" dirty="0"/>
              <a:t>A condensed layer with only 50 nodes using a sigmoid function </a:t>
            </a:r>
          </a:p>
          <a:p>
            <a:pPr lvl="1"/>
            <a:r>
              <a:rPr lang="en-CA" dirty="0"/>
              <a:t>Another dropout layer of 0.5</a:t>
            </a:r>
          </a:p>
          <a:p>
            <a:pPr lvl="1"/>
            <a:r>
              <a:rPr lang="en-CA" dirty="0"/>
              <a:t>And the final output layer using sigmoid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5A1D7-77E5-464C-B8AD-CB3BA029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966" y="3781425"/>
            <a:ext cx="5395485" cy="273328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A92BFA-2777-4C30-89EC-9593851DD1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8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04"/>
    </mc:Choice>
    <mc:Fallback>
      <p:transition spd="slow" advTm="40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6542-22AF-4A20-B768-49D2D17E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 and Evaluation - Deep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53A7-9F55-4FC2-B902-1CEBE27A4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218641" cy="3821111"/>
          </a:xfrm>
        </p:spPr>
        <p:txBody>
          <a:bodyPr/>
          <a:lstStyle/>
          <a:p>
            <a:r>
              <a:rPr lang="en-CA" dirty="0"/>
              <a:t>Model performance levels reached similar to that of linear regression.</a:t>
            </a:r>
          </a:p>
          <a:p>
            <a:r>
              <a:rPr lang="en-CA" dirty="0"/>
              <a:t>With further parameter tuning I believe model could improve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70DC-81E5-441C-8E28-E9640EC00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54" y="2190374"/>
            <a:ext cx="5385312" cy="421169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464721-EDCD-4E99-9BFC-70DC5AC07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9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2"/>
    </mc:Choice>
    <mc:Fallback>
      <p:transition spd="slow" advTm="21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A35A-4A8A-4AD7-8900-06FE841D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3214C-601C-491D-A75F-D38C1C1A3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results where promising and should make classification of pulsar stars much quicker</a:t>
            </a:r>
          </a:p>
          <a:p>
            <a:r>
              <a:rPr lang="en-CA" dirty="0"/>
              <a:t>Future:</a:t>
            </a:r>
          </a:p>
          <a:p>
            <a:pPr lvl="1"/>
            <a:r>
              <a:rPr lang="en-CA" dirty="0"/>
              <a:t>Could try various other models for training as well as implement random search for hyperparameter optimizations for the models</a:t>
            </a:r>
          </a:p>
          <a:p>
            <a:pPr lvl="1"/>
            <a:r>
              <a:rPr lang="en-CA" dirty="0"/>
              <a:t>Could implement a system where users submit data points for possible pulsar candidate and my models predict the probability it is a pulsar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CA2EBF-7F31-4C67-B6B1-15F1E20D5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6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80"/>
    </mc:Choice>
    <mc:Fallback>
      <p:transition spd="slow" advTm="49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E64D-7453-4A54-BFAF-E4A779C1E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FDEBE4-E7A5-40C9-9381-808BC506E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3BC44FC-E5FF-4E96-996A-A6C475B957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4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04"/>
    </mc:Choice>
    <mc:Fallback>
      <p:transition spd="slow" advTm="27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CC3D-A073-4E50-8E66-162678CB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F18AC-FE03-4318-877B-55454101E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Platform</a:t>
            </a:r>
          </a:p>
          <a:p>
            <a:r>
              <a:rPr lang="en-CA" dirty="0"/>
              <a:t>Dataset – Use Case</a:t>
            </a:r>
          </a:p>
          <a:p>
            <a:r>
              <a:rPr lang="en-CA" dirty="0"/>
              <a:t>Data Exploration</a:t>
            </a:r>
          </a:p>
          <a:p>
            <a:r>
              <a:rPr lang="en-CA" dirty="0"/>
              <a:t>Data Cleansing </a:t>
            </a:r>
          </a:p>
          <a:p>
            <a:r>
              <a:rPr lang="en-CA" dirty="0"/>
              <a:t>Model Definition</a:t>
            </a:r>
          </a:p>
          <a:p>
            <a:r>
              <a:rPr lang="en-CA" dirty="0"/>
              <a:t>Model Training and Evaluation</a:t>
            </a:r>
          </a:p>
          <a:p>
            <a:r>
              <a:rPr lang="en-CA" dirty="0"/>
              <a:t>Conclusion  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CADCA02-B090-4D64-A974-0DB6A9BF1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3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6"/>
    </mc:Choice>
    <mc:Fallback>
      <p:transition spd="slow" advTm="9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D16F-338C-4906-933E-A99CC2C6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FAC2-01A7-47AB-B981-A2A320C2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capstone was done using Python, Spark, Pandas, </a:t>
            </a:r>
            <a:r>
              <a:rPr lang="en-CA" dirty="0" err="1"/>
              <a:t>SkLearn</a:t>
            </a:r>
            <a:r>
              <a:rPr lang="en-CA" dirty="0"/>
              <a:t>, TensorFlow and </a:t>
            </a:r>
            <a:r>
              <a:rPr lang="en-CA" dirty="0" err="1"/>
              <a:t>Jupyter</a:t>
            </a:r>
            <a:r>
              <a:rPr lang="en-CA" dirty="0"/>
              <a:t> notebooks on IBM’s Watson Studio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7E37-60B4-45DA-B00E-5A616C195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53" y="3429000"/>
            <a:ext cx="6152909" cy="307645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87C589B-E0CC-4A18-8261-B3B21B74F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01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72"/>
    </mc:Choice>
    <mc:Fallback>
      <p:transition spd="slow" advTm="2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A9B33-6B6D-4D17-A908-E22CE4F7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C9E1B-A300-4E24-A784-C9D089A0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/>
              <a:t>Pulsar stars dataset originally published on UC Irvine’s Machine learning Repository </a:t>
            </a:r>
          </a:p>
          <a:p>
            <a:r>
              <a:rPr lang="en-CA" dirty="0"/>
              <a:t>Contains information about several pulsar candidates collected during the High Time Resolution Survey</a:t>
            </a:r>
          </a:p>
          <a:p>
            <a:r>
              <a:rPr lang="en-CA" dirty="0"/>
              <a:t>It contains around 18000 examples with around 1600 being positive samples</a:t>
            </a:r>
          </a:p>
          <a:p>
            <a:r>
              <a:rPr lang="en-CA" dirty="0"/>
              <a:t>Columns data set has:</a:t>
            </a:r>
          </a:p>
          <a:p>
            <a:pPr lvl="1"/>
            <a:r>
              <a:rPr lang="en-CA" sz="1500" dirty="0"/>
              <a:t>Mean of the integrated profile. </a:t>
            </a:r>
          </a:p>
          <a:p>
            <a:pPr lvl="1"/>
            <a:r>
              <a:rPr lang="en-CA" sz="1500" dirty="0"/>
              <a:t>Standard deviation of the integrated profile. </a:t>
            </a:r>
          </a:p>
          <a:p>
            <a:pPr lvl="1"/>
            <a:r>
              <a:rPr lang="en-CA" sz="1500" dirty="0"/>
              <a:t>Excess kurtosis of the integrated profile. </a:t>
            </a:r>
          </a:p>
          <a:p>
            <a:pPr lvl="1"/>
            <a:r>
              <a:rPr lang="en-CA" sz="1500" dirty="0"/>
              <a:t>Skewness of the integrated profile. </a:t>
            </a:r>
          </a:p>
          <a:p>
            <a:pPr lvl="1"/>
            <a:r>
              <a:rPr lang="en-CA" sz="1500" dirty="0"/>
              <a:t>Mean of the DM-SNR curve. </a:t>
            </a:r>
          </a:p>
          <a:p>
            <a:pPr lvl="1"/>
            <a:r>
              <a:rPr lang="en-CA" sz="1500" dirty="0"/>
              <a:t>Standard deviation of the DM-SNR curve. </a:t>
            </a:r>
          </a:p>
          <a:p>
            <a:pPr lvl="1"/>
            <a:r>
              <a:rPr lang="en-CA" sz="1500" dirty="0"/>
              <a:t>Excess kurtosis of the DM-SNR curve. </a:t>
            </a:r>
          </a:p>
          <a:p>
            <a:pPr lvl="1"/>
            <a:r>
              <a:rPr lang="en-CA" sz="1500" dirty="0"/>
              <a:t>Skewness of the DM-SNR curve. </a:t>
            </a:r>
          </a:p>
          <a:p>
            <a:pPr lvl="1"/>
            <a:r>
              <a:rPr lang="en-CA" sz="1500" dirty="0"/>
              <a:t>Class 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1026" name="Picture 2" descr="Image result for pulsars">
            <a:extLst>
              <a:ext uri="{FF2B5EF4-FFF2-40B4-BE49-F238E27FC236}">
                <a16:creationId xmlns:a16="http://schemas.microsoft.com/office/drawing/2014/main" id="{5B496351-EEF0-43BE-9AA3-53E18D29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065" y="3510425"/>
            <a:ext cx="2935360" cy="293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35E417F-42BE-481D-97E6-BE4893FAEA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59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64"/>
    </mc:Choice>
    <mc:Fallback>
      <p:transition spd="slow" advTm="4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5C1B-DE86-4992-A05C-B95F1E2E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Case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623FE-A401-4FF5-BF3D-7D7702FBA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new space age approaching with companies like space X, blue origin and others. I believe that being able to understand pulsar stars will give us a new-found knowledge about space-time.	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AF912-6F61-4AE6-8812-F6CE447FC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84" y="3314699"/>
            <a:ext cx="3714218" cy="3324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B39D0-0F17-42C3-93CD-23A090A0B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3659667"/>
            <a:ext cx="3676650" cy="243884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80A1A9-8119-4704-8076-D3D22DA49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30"/>
    </mc:Choice>
    <mc:Fallback>
      <p:transition spd="slow" advTm="53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1F15-6A07-4864-B5B6-D2298904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CA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1040B-58D5-4A2D-84D5-93382A86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33601"/>
            <a:ext cx="7657041" cy="3907762"/>
          </a:xfrm>
        </p:spPr>
        <p:txBody>
          <a:bodyPr/>
          <a:lstStyle/>
          <a:p>
            <a:r>
              <a:rPr lang="en-CA" dirty="0"/>
              <a:t>Found an interesting relation with the Excess kurtosis of the integrated profile. If it was greater than 5 it’s a Pulsar it is less than 0 it’s not a pulsar. </a:t>
            </a:r>
          </a:p>
          <a:p>
            <a:r>
              <a:rPr lang="en-CA" dirty="0"/>
              <a:t>Most of the other relations seemed to have no pattern to the naked eye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D63EF-53BA-448D-BDB2-11206D0783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4" t="41250" r="51915"/>
          <a:stretch/>
        </p:blipFill>
        <p:spPr>
          <a:xfrm>
            <a:off x="8334375" y="1752599"/>
            <a:ext cx="3352800" cy="40290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7297CC-407A-4E4D-9188-8717E5A2A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" t="626" r="8992" b="59486"/>
          <a:stretch/>
        </p:blipFill>
        <p:spPr>
          <a:xfrm>
            <a:off x="304144" y="4100975"/>
            <a:ext cx="8144532" cy="27527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AC17F1-6BA3-4749-9B8E-CCCCD4B2AA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0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93"/>
    </mc:Choice>
    <mc:Fallback>
      <p:transition spd="slow" advTm="44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ADF1-6B2E-45C2-9F28-0384FFB7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B0F4E-0BE3-4609-A5B2-F3C3EB77B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83" y="2160589"/>
            <a:ext cx="5418667" cy="4087811"/>
          </a:xfrm>
        </p:spPr>
        <p:txBody>
          <a:bodyPr>
            <a:normAutofit lnSpcReduction="10000"/>
          </a:bodyPr>
          <a:lstStyle/>
          <a:p>
            <a:r>
              <a:rPr lang="en-CA" dirty="0"/>
              <a:t>Integrated Profile</a:t>
            </a:r>
          </a:p>
          <a:p>
            <a:pPr lvl="1"/>
            <a:r>
              <a:rPr lang="en-CA" dirty="0"/>
              <a:t>Most of the data seems to be a positively skewed distribution (Mean = 1.77)</a:t>
            </a:r>
          </a:p>
          <a:p>
            <a:pPr lvl="1"/>
            <a:r>
              <a:rPr lang="en-CA" dirty="0"/>
              <a:t>Mean Kurtosis is low suggesting a distribution with less outliers and lower/broader central peak</a:t>
            </a:r>
          </a:p>
          <a:p>
            <a:r>
              <a:rPr lang="en-CA" dirty="0"/>
              <a:t>DM-SNR Curve Profile</a:t>
            </a:r>
          </a:p>
          <a:p>
            <a:pPr lvl="1"/>
            <a:r>
              <a:rPr lang="en-CA" dirty="0"/>
              <a:t>Most of the data seems to be a extremely positively skewed distribution (Mean = 104.85)</a:t>
            </a:r>
          </a:p>
          <a:p>
            <a:pPr lvl="1"/>
            <a:r>
              <a:rPr lang="en-CA" dirty="0"/>
              <a:t>Mean Kurtosis is slightly low suggesting a distribution with a few outliers and somewhat lower/broader central peak</a:t>
            </a:r>
          </a:p>
          <a:p>
            <a:r>
              <a:rPr lang="en-CA" dirty="0"/>
              <a:t>For Mean DM curve most of the values lie under 5.46 even though the max value is 223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E7D94-0C90-4B30-B9D3-74DB8C51D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2351340"/>
            <a:ext cx="6419850" cy="304933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858CEB7-5FC1-48F5-9C9A-F6EC2D0F2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0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75"/>
    </mc:Choice>
    <mc:Fallback>
      <p:transition spd="slow" advTm="93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44FB-0672-41BA-8F08-F9D90ADD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A1452-6DD0-4BB3-829F-6B924EA80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correlation between Kurtosis values and skewness values is high compared to the rest of the attributes in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1A6D8-20A5-48BE-BED3-5B6C13CC1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50" y="4593189"/>
            <a:ext cx="4678599" cy="202317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A76CA9C-218F-4097-B3EE-A247DAA80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3009739"/>
            <a:ext cx="3606627" cy="360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ED256F-6710-4341-9375-F118C453B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98"/>
    </mc:Choice>
    <mc:Fallback>
      <p:transition spd="slow" advTm="23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CC10-24F6-479A-AB90-B986DBFA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6659E-528E-4784-98F8-4BF35BA4C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Roughly 10% of the dataset contains pulsar stars  </a:t>
            </a:r>
          </a:p>
          <a:p>
            <a:r>
              <a:rPr lang="en-CA" dirty="0"/>
              <a:t>With the rest of the 90% being non pulsar stars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419F8-0008-4CF8-8020-91C2D65A8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69" y="4196897"/>
            <a:ext cx="4664406" cy="162711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C4AB93-A70F-4E39-A32A-A0762BBBAD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4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8"/>
    </mc:Choice>
    <mc:Fallback>
      <p:transition spd="slow" advTm="18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5723</TotalTime>
  <Words>593</Words>
  <Application>Microsoft Office PowerPoint</Application>
  <PresentationFormat>Widescreen</PresentationFormat>
  <Paragraphs>69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IBM advanced data science capstone </vt:lpstr>
      <vt:lpstr>Outline</vt:lpstr>
      <vt:lpstr>Platform</vt:lpstr>
      <vt:lpstr>Dataset </vt:lpstr>
      <vt:lpstr>Use Case </vt:lpstr>
      <vt:lpstr>Data Exploration</vt:lpstr>
      <vt:lpstr>Data Exploration</vt:lpstr>
      <vt:lpstr>Data Exploration</vt:lpstr>
      <vt:lpstr>Data Exploration</vt:lpstr>
      <vt:lpstr>Data Cleansing </vt:lpstr>
      <vt:lpstr>Model Definition - Non Deep Learning Model</vt:lpstr>
      <vt:lpstr>Training and Evaluation - Non Deep Learning Model </vt:lpstr>
      <vt:lpstr>Model Definition - Deep Learning Model</vt:lpstr>
      <vt:lpstr>Training and Evaluation - Deep Learning Model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Vibhavi Peiris</dc:creator>
  <cp:lastModifiedBy>Vibhavi Peiris</cp:lastModifiedBy>
  <cp:revision>40</cp:revision>
  <dcterms:created xsi:type="dcterms:W3CDTF">2019-04-09T23:18:24Z</dcterms:created>
  <dcterms:modified xsi:type="dcterms:W3CDTF">2019-04-19T23:00:59Z</dcterms:modified>
</cp:coreProperties>
</file>